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6858000" cx="9144000"/>
  <p:notesSz cx="6858000" cy="9144000"/>
  <p:embeddedFontLst>
    <p:embeddedFont>
      <p:font typeface="Montserrat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20DC73B8-26A5-469B-8563-EE5F342C5232}">
  <a:tblStyle styleId="{20DC73B8-26A5-469B-8563-EE5F342C5232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CF4"/>
          </a:solidFill>
        </a:fill>
      </a:tcStyle>
    </a:wholeTbl>
    <a:band1H>
      <a:tcTxStyle/>
      <a:tcStyle>
        <a:fill>
          <a:solidFill>
            <a:srgbClr val="CFD7E7"/>
          </a:solidFill>
        </a:fill>
      </a:tcStyle>
    </a:band1H>
    <a:band2H>
      <a:tcTxStyle/>
    </a:band2H>
    <a:band1V>
      <a:tcTxStyle/>
      <a:tcStyle>
        <a:fill>
          <a:solidFill>
            <a:srgbClr val="CFD7E7"/>
          </a:solidFill>
        </a:fill>
      </a:tcStyle>
    </a:band1V>
    <a:band2V>
      <a:tcTxStyle/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Montserrat-regular.fntdata"/><Relationship Id="rId25" Type="http://schemas.openxmlformats.org/officeDocument/2006/relationships/slide" Target="slides/slide19.xml"/><Relationship Id="rId28" Type="http://schemas.openxmlformats.org/officeDocument/2006/relationships/font" Target="fonts/Montserrat-italic.fntdata"/><Relationship Id="rId27" Type="http://schemas.openxmlformats.org/officeDocument/2006/relationships/font" Target="fonts/Montserrat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Montserrat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8b190e20c7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8b190e20c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g8b190e20c7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6" name="Google Shape;26;p4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7" name="Google Shape;27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408634"/>
            <a:ext cx="3429144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2015.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/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92098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Relationship Id="rId4" Type="http://schemas.openxmlformats.org/officeDocument/2006/relationships/hyperlink" Target="https://github.com/pzfreo/ox-clo/issues/new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>
            <p:ph type="ctrTitle"/>
          </p:nvPr>
        </p:nvSpPr>
        <p:spPr>
          <a:xfrm>
            <a:off x="685800" y="1091444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Course Introduction</a:t>
            </a:r>
            <a:br>
              <a:rPr lang="en-US" sz="3959"/>
            </a:br>
            <a:br>
              <a:rPr lang="en-US" sz="3959"/>
            </a:br>
            <a:r>
              <a:rPr lang="en-US" sz="3959"/>
              <a:t>Cloud Computing and Big Data (CLO)</a:t>
            </a:r>
            <a:endParaRPr sz="3959"/>
          </a:p>
        </p:txBody>
      </p:sp>
      <p:sp>
        <p:nvSpPr>
          <p:cNvPr id="85" name="Google Shape;85;p13"/>
          <p:cNvSpPr txBox="1"/>
          <p:nvPr>
            <p:ph idx="1" type="subTitle"/>
          </p:nvPr>
        </p:nvSpPr>
        <p:spPr>
          <a:xfrm>
            <a:off x="1371824" y="4162310"/>
            <a:ext cx="6400354" cy="1752451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Oxford University </a:t>
            </a:r>
            <a:endParaRPr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Software Engineering Programme</a:t>
            </a:r>
            <a:endParaRPr sz="2960"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July 2020</a:t>
            </a:r>
            <a:endParaRPr sz="296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Specific Objectives</a:t>
            </a:r>
            <a:endParaRPr/>
          </a:p>
        </p:txBody>
      </p:sp>
      <p:sp>
        <p:nvSpPr>
          <p:cNvPr id="139" name="Google Shape;139;p2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Understand the principles of cloud computing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Theory of scalability 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Including scalability and deployment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IaaS frameworks, PaaS, containers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Understand Big Data approaches, technologies and techniques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Theoretical background and approaches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Including Map Reduce, NoSQL, Realtime</a:t>
            </a:r>
            <a:endParaRPr sz="1800"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Be able to design and implement scalable cloud and big data systems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Understand and implement effective Open Source systems on Amazon EC2</a:t>
            </a:r>
            <a:endParaRPr/>
          </a:p>
          <a:p>
            <a:pPr indent="-215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Improve your CV?</a:t>
            </a:r>
            <a:endParaRPr/>
          </a:p>
        </p:txBody>
      </p:sp>
      <p:pic>
        <p:nvPicPr>
          <p:cNvPr id="145" name="Google Shape;145;p23"/>
          <p:cNvPicPr preferRelativeResize="0"/>
          <p:nvPr/>
        </p:nvPicPr>
        <p:blipFill rotWithShape="1">
          <a:blip r:embed="rId3">
            <a:alphaModFix/>
          </a:blip>
          <a:srcRect b="0" l="0" r="0" t="12185"/>
          <a:stretch/>
        </p:blipFill>
        <p:spPr>
          <a:xfrm>
            <a:off x="1955800" y="1301750"/>
            <a:ext cx="5232400" cy="530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Beyond the scope of this course</a:t>
            </a:r>
            <a:endParaRPr sz="3959"/>
          </a:p>
        </p:txBody>
      </p:sp>
      <p:sp>
        <p:nvSpPr>
          <p:cNvPr id="151" name="Google Shape;151;p2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Detailed Data Science techniques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Implementing a private cloud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Although we will look at technologies for private cloud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Understanding all of Spark, Kubernetes, Containers, AWS, etc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Rules of Engagement</a:t>
            </a:r>
            <a:endParaRPr/>
          </a:p>
        </p:txBody>
      </p:sp>
      <p:sp>
        <p:nvSpPr>
          <p:cNvPr id="157" name="Google Shape;157;p2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b="1" i="1" lang="en-US"/>
              <a:t>Ask questions as we go along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We will “park” any that are better answered later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Don’t wait till the end to ask or raise concerns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If you don’t ask we can’t help you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200"/>
              <a:t>Online</a:t>
            </a:r>
            <a:r>
              <a:rPr lang="en-US" sz="4200"/>
              <a:t> </a:t>
            </a:r>
            <a:endParaRPr sz="4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/>
              <a:t>Rules of Engagement!</a:t>
            </a:r>
            <a:endParaRPr sz="4200"/>
          </a:p>
        </p:txBody>
      </p:sp>
      <p:sp>
        <p:nvSpPr>
          <p:cNvPr id="164" name="Google Shape;164;p26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Please keep your video on during class time 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Please keep logged into Slack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We will break into groups of 3 for the excercises and use breakout rooms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	You have been assigned to groups </a:t>
            </a:r>
            <a:endParaRPr/>
          </a:p>
          <a:p>
            <a:pPr indent="45720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(A, B, C, D)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There </a:t>
            </a:r>
            <a:r>
              <a:rPr lang="en-US" strike="sngStrike"/>
              <a:t>might</a:t>
            </a:r>
            <a:r>
              <a:rPr lang="en-US"/>
              <a:t> will be bugs!</a:t>
            </a:r>
            <a:endParaRPr/>
          </a:p>
        </p:txBody>
      </p:sp>
      <p:sp>
        <p:nvSpPr>
          <p:cNvPr id="170" name="Google Shape;170;p27"/>
          <p:cNvSpPr txBox="1"/>
          <p:nvPr>
            <p:ph idx="1" type="body"/>
          </p:nvPr>
        </p:nvSpPr>
        <p:spPr>
          <a:xfrm>
            <a:off x="4677298" y="1600200"/>
            <a:ext cx="4237233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Please help out: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Create new issues on the Github repository</a:t>
            </a:r>
            <a:endParaRPr/>
          </a:p>
          <a:p>
            <a:pPr indent="0" lvl="0" marL="742950" rtl="0" algn="l">
              <a:spcBef>
                <a:spcPts val="56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171" name="Google Shape;171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6325" y="1841401"/>
            <a:ext cx="4345676" cy="3548372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7"/>
          <p:cNvSpPr txBox="1"/>
          <p:nvPr/>
        </p:nvSpPr>
        <p:spPr>
          <a:xfrm>
            <a:off x="296400" y="5537200"/>
            <a:ext cx="8551200" cy="4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742950" rtl="0" algn="l">
              <a:spcBef>
                <a:spcPts val="560"/>
              </a:spcBef>
              <a:spcAft>
                <a:spcPts val="0"/>
              </a:spcAft>
              <a:buNone/>
            </a:pPr>
            <a:r>
              <a:rPr lang="en-US" sz="24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https://github.com/pzfreo/ox-clo/issues/new</a:t>
            </a:r>
            <a:r>
              <a:rPr lang="en-US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27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Paul Fremantle</a:t>
            </a:r>
            <a:endParaRPr/>
          </a:p>
        </p:txBody>
      </p:sp>
      <p:sp>
        <p:nvSpPr>
          <p:cNvPr id="178" name="Google Shape;178;p28"/>
          <p:cNvSpPr txBox="1"/>
          <p:nvPr>
            <p:ph idx="1" type="body"/>
          </p:nvPr>
        </p:nvSpPr>
        <p:spPr>
          <a:xfrm>
            <a:off x="457647" y="1600647"/>
            <a:ext cx="4114354" cy="4525119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CTO and Co-Founder of WSO2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Previously Senior Technical Staff Member, IBM WebSphere architecture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VP, Apache Synapse and Member of ASF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BA in Maths and Philosophy </a:t>
            </a:r>
            <a:endParaRPr sz="2000"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MSc in Computation (1995)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PhD in Computing (2017)</a:t>
            </a:r>
            <a:endParaRPr/>
          </a:p>
          <a:p>
            <a:pPr indent="-285750" lvl="1" marL="74295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</a:pPr>
            <a:r>
              <a:rPr lang="en-US" sz="1600"/>
              <a:t>IoT security and privacy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Also teaches SOA module</a:t>
            </a:r>
            <a:endParaRPr/>
          </a:p>
        </p:txBody>
      </p:sp>
      <p:pic>
        <p:nvPicPr>
          <p:cNvPr id="179" name="Google Shape;179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22230" y="1707803"/>
            <a:ext cx="4047381" cy="30372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You?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Approximate Schedule</a:t>
            </a:r>
            <a:endParaRPr/>
          </a:p>
        </p:txBody>
      </p:sp>
      <p:graphicFrame>
        <p:nvGraphicFramePr>
          <p:cNvPr id="190" name="Google Shape;190;p30"/>
          <p:cNvGraphicFramePr/>
          <p:nvPr/>
        </p:nvGraphicFramePr>
        <p:xfrm>
          <a:off x="610046" y="1172857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{20DC73B8-26A5-469B-8563-EE5F342C5232}</a:tableStyleId>
              </a:tblPr>
              <a:tblGrid>
                <a:gridCol w="1612700"/>
                <a:gridCol w="1612700"/>
                <a:gridCol w="1612700"/>
                <a:gridCol w="1612700"/>
                <a:gridCol w="1612700"/>
              </a:tblGrid>
              <a:tr h="3332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Monday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Tuesday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Wednesday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Thursday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Friday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</a:tr>
              <a:tr h="8358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700" u="none" cap="none" strike="noStrike"/>
                        <a:t>Overall Introductions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i="0"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700"/>
                        <a:t>First</a:t>
                      </a:r>
                      <a:r>
                        <a:rPr i="0" lang="en-US" sz="1700"/>
                        <a:t> Cloud lab exercise</a:t>
                      </a:r>
                      <a:endParaRPr i="0"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Containers and Cloud Orchestration</a:t>
                      </a:r>
                      <a:br>
                        <a:rPr lang="en-US" sz="1700"/>
                      </a:br>
                      <a:br>
                        <a:rPr lang="en-US" sz="1700"/>
                      </a:br>
                      <a:r>
                        <a:rPr lang="en-US" sz="1700"/>
                        <a:t>Docker Lab</a:t>
                      </a:r>
                      <a:endParaRPr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Spark</a:t>
                      </a:r>
                      <a:r>
                        <a:rPr lang="en-US" sz="1700"/>
                        <a:t> and SQL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SparkSQL Lab</a:t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Storage and NoSQL</a:t>
                      </a:r>
                      <a:endParaRPr sz="18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Cassandra Lab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Overview</a:t>
                      </a:r>
                      <a:r>
                        <a:rPr lang="en-US" sz="1800"/>
                        <a:t> and Recap Presentation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Group Exercise</a:t>
                      </a:r>
                      <a:endParaRPr sz="1800"/>
                    </a:p>
                  </a:txBody>
                  <a:tcPr marT="32150" marB="32150" marR="64300" marL="64300"/>
                </a:tc>
              </a:tr>
              <a:tr h="13501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Cloud Overview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and</a:t>
                      </a:r>
                      <a:r>
                        <a:rPr lang="en-US" sz="1700"/>
                        <a:t> case studies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Elastic Cloud Lab</a:t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700"/>
                        <a:t>I</a:t>
                      </a:r>
                      <a:r>
                        <a:rPr lang="en-US" sz="1700"/>
                        <a:t>ntroduction to Big Data and case studies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700"/>
                        <a:t>Data processing in Python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Spark Lab continued</a:t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Cassandra details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Cassandra 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Lab2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Final Thoughts and Assignment</a:t>
                      </a:r>
                      <a:endParaRPr sz="1700"/>
                    </a:p>
                  </a:txBody>
                  <a:tcPr marT="32150" marB="32150" marR="64300" marL="64300"/>
                </a:tc>
              </a:tr>
              <a:tr h="8358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Cloud Theory</a:t>
                      </a:r>
                      <a:br>
                        <a:rPr lang="en-US" sz="1700"/>
                      </a:br>
                      <a:r>
                        <a:rPr lang="en-US" sz="1700"/>
                        <a:t>Platform-as-a-Service,</a:t>
                      </a:r>
                      <a:r>
                        <a:rPr lang="en-US" sz="1700"/>
                        <a:t> scaling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br>
                        <a:rPr lang="en-US" sz="1700"/>
                      </a:br>
                      <a:r>
                        <a:rPr lang="en-US" sz="1700"/>
                        <a:t>Further Cloud Lab</a:t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Intro to Spark</a:t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Spark Lab</a:t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Spark Extras</a:t>
                      </a:r>
                      <a:br>
                        <a:rPr lang="en-US" sz="1800"/>
                      </a:br>
                      <a:br>
                        <a:rPr lang="en-US" sz="1800"/>
                      </a:br>
                      <a:r>
                        <a:rPr lang="en-US" sz="1800"/>
                        <a:t>Spark Labs continued</a:t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Realtime Big Data, Kappa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Architecture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Realtime</a:t>
                      </a:r>
                      <a:r>
                        <a:rPr lang="en-US" sz="1800"/>
                        <a:t> Lab</a:t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</a:txBody>
                  <a:tcPr marT="32150" marB="32150" marR="64300" marL="64300"/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Let’s get started</a:t>
            </a:r>
            <a:endParaRPr/>
          </a:p>
        </p:txBody>
      </p:sp>
      <p:pic>
        <p:nvPicPr>
          <p:cNvPr descr="MPj02894870000[1]" id="196" name="Google Shape;196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52837" y="1404194"/>
            <a:ext cx="3045023" cy="45563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Introduction</a:t>
            </a:r>
            <a:endParaRPr/>
          </a:p>
        </p:txBody>
      </p:sp>
      <p:sp>
        <p:nvSpPr>
          <p:cNvPr id="91" name="Google Shape;91;p1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Aims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Pre-requisites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Contents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Objectives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Resources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Rules of Engagement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Introductions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62522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Aims</a:t>
            </a:r>
            <a:endParaRPr/>
          </a:p>
        </p:txBody>
      </p:sp>
      <p:sp>
        <p:nvSpPr>
          <p:cNvPr id="102" name="Google Shape;102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Understanding of Principles of Cloud Computing and Big Data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Theoretical background and origins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Practical experience of different technologies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Architecture and Design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Wider context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Pre-requisites</a:t>
            </a:r>
            <a:endParaRPr/>
          </a:p>
        </p:txBody>
      </p:sp>
      <p:sp>
        <p:nvSpPr>
          <p:cNvPr id="108" name="Google Shape;108;p1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b="1" lang="en-US" sz="2400"/>
              <a:t>Covered by the Pre-Study Guide</a:t>
            </a:r>
            <a:endParaRPr/>
          </a:p>
          <a:p>
            <a:pPr indent="-1905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b="1" sz="2400"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2400"/>
              <a:t>Command line </a:t>
            </a:r>
            <a:r>
              <a:rPr lang="en-US" sz="2400"/>
              <a:t>tooling and Unix commands</a:t>
            </a:r>
            <a:endParaRPr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Some </a:t>
            </a:r>
            <a:r>
              <a:rPr b="1" lang="en-US" sz="2400"/>
              <a:t>Python programming </a:t>
            </a:r>
            <a:r>
              <a:rPr lang="en-US" sz="2400"/>
              <a:t>and </a:t>
            </a:r>
            <a:r>
              <a:rPr b="1" lang="en-US" sz="2400"/>
              <a:t>text editors</a:t>
            </a:r>
            <a:endParaRPr sz="2400"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2400"/>
              <a:t>SQL </a:t>
            </a:r>
            <a:r>
              <a:rPr lang="en-US" sz="2400"/>
              <a:t>and data manipulation</a:t>
            </a:r>
            <a:endParaRPr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2400"/>
              <a:t>Understanding</a:t>
            </a:r>
            <a:r>
              <a:rPr lang="en-US" sz="2400"/>
              <a:t> of networking, servers and distributed computing </a:t>
            </a:r>
            <a:endParaRPr b="1" sz="2400"/>
          </a:p>
          <a:p>
            <a:pPr indent="0" lvl="0" marL="178587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  <a:p>
            <a:pPr indent="0" lvl="0" marL="178587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Format</a:t>
            </a:r>
            <a:endParaRPr/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mixture of lectures and practical labs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Lectures aim to provide the wider context and background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Independent of specific technologies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Labs are based on specific technologies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Designed to demonstrate the principles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Lab model	</a:t>
            </a:r>
            <a:endParaRPr/>
          </a:p>
        </p:txBody>
      </p:sp>
      <p:sp>
        <p:nvSpPr>
          <p:cNvPr id="120" name="Google Shape;120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Local Virtual Machine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Ubuntu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Pre-installed big data software	</a:t>
            </a:r>
            <a:endParaRPr/>
          </a:p>
          <a:p>
            <a:pPr indent="-2286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E.g. Apache Hadoop and Spark, Docker, etc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Amazon Web Services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Virtual machines in the cloud</a:t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126" name="Google Shape;126;p20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Overview and Introduction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Cloud Computing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Introduction and Case Studies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Cloud Computing Theory and Background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Containers and Docker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127" name="Google Shape;127;p20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Big Data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Introduction and Case Studies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Map Reduce and Hadoop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Apache Spark and in-memory big data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Realtime 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Visualisation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NoSQL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Cassandra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Practicals</a:t>
            </a:r>
            <a:endParaRPr/>
          </a:p>
        </p:txBody>
      </p:sp>
      <p:sp>
        <p:nvSpPr>
          <p:cNvPr id="133" name="Google Shape;133;p2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Using Cloud Services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Elastic scaling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Python Big Data, Pandas</a:t>
            </a:r>
            <a:endParaRPr sz="2960"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Spark, SparkSQL</a:t>
            </a:r>
            <a:endParaRPr sz="2960"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Cassandra and NoSQL</a:t>
            </a:r>
            <a:endParaRPr sz="2960"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Spark and Cassandra together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Realtime big data 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Containers</a:t>
            </a:r>
            <a:endParaRPr sz="296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